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3" r:id="rId1"/>
  </p:sldMasterIdLst>
  <p:sldIdLst>
    <p:sldId id="256" r:id="rId2"/>
    <p:sldId id="257" r:id="rId3"/>
    <p:sldId id="258" r:id="rId4"/>
    <p:sldId id="262" r:id="rId5"/>
    <p:sldId id="269" r:id="rId6"/>
    <p:sldId id="260" r:id="rId7"/>
    <p:sldId id="259" r:id="rId8"/>
    <p:sldId id="270" r:id="rId9"/>
    <p:sldId id="261" r:id="rId10"/>
    <p:sldId id="271" r:id="rId11"/>
    <p:sldId id="263" r:id="rId12"/>
    <p:sldId id="264" r:id="rId13"/>
    <p:sldId id="265" r:id="rId14"/>
    <p:sldId id="266" r:id="rId15"/>
    <p:sldId id="267" r:id="rId16"/>
    <p:sldId id="272" r:id="rId17"/>
    <p:sldId id="268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9" autoAdjust="0"/>
    <p:restoredTop sz="94728" autoAdjust="0"/>
  </p:normalViewPr>
  <p:slideViewPr>
    <p:cSldViewPr snapToGrid="0" snapToObjects="1">
      <p:cViewPr varScale="1">
        <p:scale>
          <a:sx n="94" d="100"/>
          <a:sy n="94" d="100"/>
        </p:scale>
        <p:origin x="-276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C1584D8C-62A2-E345-8029-220EE726FD38}" type="datetimeFigureOut">
              <a:t>9/22/15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4D8C-62A2-E345-8029-220EE726FD38}" type="datetimeFigureOut">
              <a:t>9/22/15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5C0BC-3B47-6443-A825-003F3F51EA8B}" type="slidenum"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4D8C-62A2-E345-8029-220EE726FD38}" type="datetimeFigureOut">
              <a:t>9/22/15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5C0BC-3B47-6443-A825-003F3F51EA8B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4D8C-62A2-E345-8029-220EE726FD38}" type="datetimeFigureOut">
              <a:t>9/22/15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5C0BC-3B47-6443-A825-003F3F51EA8B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C1584D8C-62A2-E345-8029-220EE726FD38}" type="datetimeFigureOut">
              <a:t>9/22/15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C1584D8C-62A2-E345-8029-220EE726FD38}" type="datetimeFigureOut">
              <a:t>9/22/15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5C0BC-3B47-6443-A825-003F3F51EA8B}" type="slidenum"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4D8C-62A2-E345-8029-220EE726FD38}" type="datetimeFigureOut">
              <a:t>9/22/15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5C0BC-3B47-6443-A825-003F3F51EA8B}" type="slidenum"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584D8C-62A2-E345-8029-220EE726FD38}" type="datetimeFigureOut">
              <a:t>9/22/15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5C0BC-3B47-6443-A825-003F3F51EA8B}" type="slidenum"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584D8C-62A2-E345-8029-220EE726FD38}" type="datetimeFigureOut">
              <a:t>9/22/15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5C0BC-3B47-6443-A825-003F3F51EA8B}" type="slidenum"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C1584D8C-62A2-E345-8029-220EE726FD38}" type="datetimeFigureOut">
              <a:t>9/22/15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5C0BC-3B47-6443-A825-003F3F51EA8B}" type="slidenum"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4D8C-62A2-E345-8029-220EE726FD38}" type="datetimeFigureOut">
              <a:t>9/22/15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5C0BC-3B47-6443-A825-003F3F51EA8B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4D8C-62A2-E345-8029-220EE726FD38}" type="datetimeFigureOut">
              <a:t>9/22/15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5C0BC-3B47-6443-A825-003F3F51EA8B}" type="slidenum"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4D8C-62A2-E345-8029-220EE726FD38}" type="datetimeFigureOut">
              <a:t>9/22/15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5C0BC-3B47-6443-A825-003F3F51EA8B}" type="slidenum"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4D8C-62A2-E345-8029-220EE726FD38}" type="datetimeFigureOut">
              <a:t>9/22/15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5C0BC-3B47-6443-A825-003F3F51EA8B}" type="slidenum"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C1584D8C-62A2-E345-8029-220EE726FD38}" type="datetimeFigureOut">
              <a:t>9/22/15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C1584D8C-62A2-E345-8029-220EE726FD38}" type="datetimeFigureOut">
              <a:t>9/22/15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E2B5C0BC-3B47-6443-A825-003F3F51EA8B}" type="slidenum"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4D8C-62A2-E345-8029-220EE726FD38}" type="datetimeFigureOut">
              <a:t>9/22/15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5C0BC-3B47-6443-A825-003F3F51EA8B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4D8C-62A2-E345-8029-220EE726FD38}" type="datetimeFigureOut">
              <a:t>9/22/15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5C0BC-3B47-6443-A825-003F3F51EA8B}" type="slidenum"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4D8C-62A2-E345-8029-220EE726FD38}" type="datetimeFigureOut">
              <a:t>9/22/15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fld id="{E2B5C0BC-3B47-6443-A825-003F3F51EA8B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4D8C-62A2-E345-8029-220EE726FD38}" type="datetimeFigureOut">
              <a:t>9/22/15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5C0BC-3B47-6443-A825-003F3F51EA8B}" type="slidenum"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1584D8C-62A2-E345-8029-220EE726FD38}" type="datetimeFigureOut">
              <a:t>9/22/15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E2B5C0BC-3B47-6443-A825-003F3F51EA8B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gif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2" Type="http://schemas.openxmlformats.org/officeDocument/2006/relationships/hyperlink" Target="file://localhost/Users/woodrich/Dropbox/WEB/ECUADOR/LEWIS%20AND%20CLARK%20COLLEGE%20HOUSING%20QUESTIONNAIRE_fillable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file://localhost/Users/woodrich/Dropbox/WEB/ECUADOR/VOLUNTEER%20WORK%20DESCRIPTION%202016.docx" TargetMode="External"/><Relationship Id="rId3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file://localhost/Users/woodrich/Dropbox/WEB/ECUADOR/Calendario%20LC%202016.docx" TargetMode="External"/><Relationship Id="rId3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Wendy Woodrich</a:t>
            </a:r>
            <a:br>
              <a:rPr lang="en-US"/>
            </a:br>
            <a:r>
              <a:rPr lang="en-US">
                <a:solidFill>
                  <a:schemeClr val="bg1">
                    <a:lumMod val="50000"/>
                  </a:schemeClr>
                </a:solidFill>
              </a:rPr>
              <a:t>Previous overseas programs</a:t>
            </a:r>
            <a:br>
              <a:rPr lang="en-US">
                <a:solidFill>
                  <a:schemeClr val="bg1">
                    <a:lumMod val="50000"/>
                  </a:schemeClr>
                </a:solidFill>
              </a:rPr>
            </a:br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Content Placeholder 14" descr="costa-rica.jpg"/>
          <p:cNvPicPr>
            <a:picLocks noGrp="1" noChangeAspect="1"/>
          </p:cNvPicPr>
          <p:nvPr>
            <p:ph sz="half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4" r="9814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Content Placeholder 16" descr="spain_bandera.jpg"/>
          <p:cNvPicPr>
            <a:picLocks noGrp="1" noChangeAspect="1"/>
          </p:cNvPicPr>
          <p:nvPr>
            <p:ph sz="half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" r="3286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Content Placeholder 15" descr="argentina_map.gif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47" b="25147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Content Placeholder 11"/>
          <p:cNvSpPr>
            <a:spLocks noGrp="1"/>
          </p:cNvSpPr>
          <p:nvPr>
            <p:ph sz="half" idx="16"/>
          </p:nvPr>
        </p:nvSpPr>
        <p:spPr/>
        <p:txBody>
          <a:bodyPr>
            <a:normAutofit/>
          </a:bodyPr>
          <a:lstStyle/>
          <a:p>
            <a:r>
              <a:rPr lang="en-US" sz="2800"/>
              <a:t>+ Chile and Dominican Republic language intensive programs</a:t>
            </a:r>
          </a:p>
        </p:txBody>
      </p:sp>
    </p:spTree>
    <p:extLst>
      <p:ext uri="{BB962C8B-B14F-4D97-AF65-F5344CB8AC3E}">
        <p14:creationId xmlns:p14="http://schemas.microsoft.com/office/powerpoint/2010/main" val="1863715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Mayra Cardosa y Narcisa Ullauri</a:t>
            </a:r>
          </a:p>
        </p:txBody>
      </p:sp>
      <p:pic>
        <p:nvPicPr>
          <p:cNvPr id="4" name="Content Placeholder 3" descr="MayraNarcis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534" r="-715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49466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312732"/>
          </a:xfrm>
        </p:spPr>
        <p:txBody>
          <a:bodyPr/>
          <a:lstStyle/>
          <a:p>
            <a:r>
              <a:rPr lang="en-US" sz="4800"/>
              <a:t>Homestay family:</a:t>
            </a:r>
            <a:br>
              <a:rPr lang="en-US" sz="4800"/>
            </a:br>
            <a:r>
              <a:rPr lang="en-US" sz="2800">
                <a:hlinkClick r:id="rId2" action="ppaction://hlinkfile"/>
              </a:rPr>
              <a:t>housing questionaire</a:t>
            </a:r>
            <a:endParaRPr lang="en-US" sz="2800"/>
          </a:p>
        </p:txBody>
      </p:sp>
      <p:pic>
        <p:nvPicPr>
          <p:cNvPr id="9" name="Content Placeholder 8" descr="familia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0" r="12710"/>
          <a:stretch>
            <a:fillRect/>
          </a:stretch>
        </p:blipFill>
        <p:spPr/>
      </p:pic>
      <p:pic>
        <p:nvPicPr>
          <p:cNvPr id="10" name="Content Placeholder 9" descr="family.jpg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078" b="-64078"/>
          <a:stretch>
            <a:fillRect/>
          </a:stretch>
        </p:blipFill>
        <p:spPr>
          <a:xfrm>
            <a:off x="4400550" y="2447925"/>
            <a:ext cx="3657600" cy="3678238"/>
          </a:xfrm>
          <a:solidFill>
            <a:schemeClr val="bg1">
              <a:lumMod val="85000"/>
            </a:schemeClr>
          </a:solidFill>
        </p:spPr>
      </p:pic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133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ertical Title 6"/>
          <p:cNvSpPr>
            <a:spLocks noGrp="1"/>
          </p:cNvSpPr>
          <p:nvPr>
            <p:ph type="title"/>
          </p:nvPr>
        </p:nvSpPr>
        <p:spPr>
          <a:xfrm>
            <a:off x="502158" y="1212890"/>
            <a:ext cx="6181611" cy="1162050"/>
          </a:xfrm>
        </p:spPr>
        <p:txBody>
          <a:bodyPr>
            <a:noAutofit/>
          </a:bodyPr>
          <a:lstStyle/>
          <a:p>
            <a:r>
              <a:rPr lang="en-US" sz="5400"/>
              <a:t>Content</a:t>
            </a:r>
            <a:br>
              <a:rPr lang="en-US" sz="5400"/>
            </a:br>
            <a:r>
              <a:rPr lang="en-US" sz="5400"/>
              <a:t>classes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sz="3200"/>
          </a:p>
        </p:txBody>
      </p:sp>
      <p:pic>
        <p:nvPicPr>
          <p:cNvPr id="13" name="Picture Placeholder 12" descr="biodiversityregions.gif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" b="424"/>
          <a:stretch>
            <a:fillRect/>
          </a:stretch>
        </p:blipFill>
        <p:spPr/>
      </p:pic>
      <p:pic>
        <p:nvPicPr>
          <p:cNvPr id="14" name="Picture Placeholder 13" descr="biodiversityregions.gif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" b="463"/>
          <a:stretch>
            <a:fillRect/>
          </a:stretch>
        </p:blipFill>
        <p:spPr/>
      </p:pic>
      <p:pic>
        <p:nvPicPr>
          <p:cNvPr id="16" name="Picture Placeholder 15" descr="frog.jpg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6" r="25436"/>
          <a:stretch>
            <a:fillRect/>
          </a:stretch>
        </p:blipFill>
        <p:spPr>
          <a:xfrm>
            <a:off x="6802438" y="2374940"/>
            <a:ext cx="2057400" cy="4187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 descr="AndeanBear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58" y="3572778"/>
            <a:ext cx="5725244" cy="2553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502158" y="2041080"/>
            <a:ext cx="6058502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defTabSz="914400">
              <a:spcBef>
                <a:spcPts val="600"/>
              </a:spcBef>
              <a:buClr>
                <a:srgbClr val="663366"/>
              </a:buClr>
              <a:buSzPct val="75000"/>
              <a:buFont typeface="Wingdings" pitchFamily="2" charset="2"/>
              <a:buAutoNum type="arabicParenR"/>
            </a:pPr>
            <a:endParaRPr lang="en-US" sz="3200">
              <a:solidFill>
                <a:prstClr val="white"/>
              </a:solidFill>
            </a:endParaRPr>
          </a:p>
          <a:p>
            <a:pPr marL="514350" lvl="0" indent="-514350" defTabSz="914400">
              <a:spcBef>
                <a:spcPts val="600"/>
              </a:spcBef>
              <a:buClr>
                <a:srgbClr val="663366"/>
              </a:buClr>
              <a:buSzPct val="75000"/>
              <a:buFont typeface="Wingdings" pitchFamily="2" charset="2"/>
              <a:buAutoNum type="arabicParenR"/>
            </a:pPr>
            <a:r>
              <a:rPr lang="en-US" sz="2800">
                <a:solidFill>
                  <a:prstClr val="white"/>
                </a:solidFill>
              </a:rPr>
              <a:t>La biodiversidad de Ecuador</a:t>
            </a:r>
          </a:p>
        </p:txBody>
      </p:sp>
    </p:spTree>
    <p:extLst>
      <p:ext uri="{BB962C8B-B14F-4D97-AF65-F5344CB8AC3E}">
        <p14:creationId xmlns:p14="http://schemas.microsoft.com/office/powerpoint/2010/main" val="3906386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1405037"/>
            <a:ext cx="4016633" cy="1499607"/>
          </a:xfrm>
        </p:spPr>
        <p:txBody>
          <a:bodyPr>
            <a:normAutofit/>
          </a:bodyPr>
          <a:lstStyle/>
          <a:p>
            <a:r>
              <a:rPr lang="en-US" sz="4800"/>
              <a:t>Content</a:t>
            </a:r>
            <a:r>
              <a:rPr lang="en-US" sz="3600"/>
              <a:t> classes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381094" y="3066764"/>
            <a:ext cx="4015304" cy="3059399"/>
          </a:xfrm>
        </p:spPr>
        <p:txBody>
          <a:bodyPr/>
          <a:lstStyle/>
          <a:p>
            <a:r>
              <a:rPr lang="en-US"/>
              <a:t>2</a:t>
            </a:r>
            <a:r>
              <a:rPr lang="en-US" sz="1800"/>
              <a:t>)  Ecuador contemporánea</a:t>
            </a:r>
            <a:endParaRPr lang="en-US"/>
          </a:p>
          <a:p>
            <a:endParaRPr lang="en-US"/>
          </a:p>
        </p:txBody>
      </p:sp>
      <p:pic>
        <p:nvPicPr>
          <p:cNvPr id="7" name="Picture Placeholder 6" descr="karla_kanora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2" r="14252"/>
          <a:stretch>
            <a:fillRect/>
          </a:stretch>
        </p:blipFill>
        <p:spPr/>
      </p:pic>
      <p:pic>
        <p:nvPicPr>
          <p:cNvPr id="8" name="Picture Placeholder 7" descr="caraguayasamin.jpg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446" r="-24446"/>
          <a:stretch>
            <a:fillRect/>
          </a:stretch>
        </p:blipFill>
        <p:spPr>
          <a:solidFill>
            <a:schemeClr val="bg1">
              <a:lumMod val="85000"/>
            </a:schemeClr>
          </a:solidFill>
        </p:spPr>
      </p:pic>
      <p:pic>
        <p:nvPicPr>
          <p:cNvPr id="9" name="Picture Placeholder 8" descr="mujer homenaje.jpg"/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0" r="31970"/>
          <a:stretch>
            <a:fillRect/>
          </a:stretch>
        </p:blipFill>
        <p:spPr>
          <a:xfrm>
            <a:off x="6802438" y="2258110"/>
            <a:ext cx="2057400" cy="4187825"/>
          </a:xfrm>
        </p:spPr>
      </p:pic>
    </p:spTree>
    <p:extLst>
      <p:ext uri="{BB962C8B-B14F-4D97-AF65-F5344CB8AC3E}">
        <p14:creationId xmlns:p14="http://schemas.microsoft.com/office/powerpoint/2010/main" val="4243471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Language classes</a:t>
            </a:r>
          </a:p>
        </p:txBody>
      </p:sp>
      <p:pic>
        <p:nvPicPr>
          <p:cNvPr id="10" name="Content Placeholder 9" descr="claselengua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90" b="32690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Content Placeholder 10" descr="inside amauta.jpg"/>
          <p:cNvPicPr>
            <a:picLocks noGrp="1" noChangeAspect="1"/>
          </p:cNvPicPr>
          <p:nvPr>
            <p:ph sz="half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" t="52576" r="-170" b="12804"/>
          <a:stretch/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948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Field trips</a:t>
            </a:r>
          </a:p>
        </p:txBody>
      </p:sp>
      <p:pic>
        <p:nvPicPr>
          <p:cNvPr id="13" name="Content Placeholder 12" descr="puerta_loja.jpg"/>
          <p:cNvPicPr>
            <a:picLocks noGrp="1" noChangeAspect="1"/>
          </p:cNvPicPr>
          <p:nvPr>
            <p:ph sz="half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6" b="14246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Content Placeholder 15" descr="fieldtrip1.jpg"/>
          <p:cNvPicPr>
            <a:picLocks noGrp="1" noChangeAspect="1"/>
          </p:cNvPicPr>
          <p:nvPr>
            <p:ph sz="half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2" b="7552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Content Placeholder 18" descr="waterfall.jpg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50" b="29850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68605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 voluntariado</a:t>
            </a:r>
          </a:p>
        </p:txBody>
      </p:sp>
      <p:pic>
        <p:nvPicPr>
          <p:cNvPr id="8" name="Content Placeholder 7" descr="Chilcatotora.jpg">
            <a:hlinkClick r:id="rId2" action="ppaction://hlinkfile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97" r="-31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44427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¡y mucho más!</a:t>
            </a:r>
          </a:p>
        </p:txBody>
      </p:sp>
      <p:pic>
        <p:nvPicPr>
          <p:cNvPr id="7" name="Content Placeholder 6" descr="ninas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" r="3473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Content Placeholder 5" descr="fruit.jpg"/>
          <p:cNvPicPr>
            <a:picLocks noGrp="1" noChangeAspect="1"/>
          </p:cNvPicPr>
          <p:nvPr>
            <p:ph sz="half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1" r="16871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Content Placeholder 7" descr="ninoindigena.jpg"/>
          <p:cNvPicPr>
            <a:picLocks noGrp="1" noChangeAspect="1"/>
          </p:cNvPicPr>
          <p:nvPr>
            <p:ph sz="half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5" b="14135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2561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/>
              <a:t>ECUADOR!</a:t>
            </a:r>
          </a:p>
        </p:txBody>
      </p:sp>
      <p:pic>
        <p:nvPicPr>
          <p:cNvPr id="9" name="Content Placeholder 8" descr="Vicuña-Ecuado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0" b="90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77821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/>
              <a:t>Ecuador</a:t>
            </a:r>
          </a:p>
        </p:txBody>
      </p:sp>
      <p:pic>
        <p:nvPicPr>
          <p:cNvPr id="4" name="Content Placeholder 3" descr="ecsa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619" r="-49619"/>
          <a:stretch>
            <a:fillRect/>
          </a:stretch>
        </p:blipFill>
        <p:spPr>
          <a:xfrm>
            <a:off x="498475" y="1981200"/>
            <a:ext cx="7556500" cy="4144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5217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/>
              <a:t>Orientation in Quito</a:t>
            </a:r>
          </a:p>
        </p:txBody>
      </p:sp>
      <p:pic>
        <p:nvPicPr>
          <p:cNvPr id="5" name="Content Placeholder 4" descr="quit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1" b="13901"/>
          <a:stretch>
            <a:fillRect/>
          </a:stretch>
        </p:blipFill>
        <p:spPr>
          <a:xfrm rot="21268728">
            <a:off x="498475" y="1697491"/>
            <a:ext cx="7556313" cy="4144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4526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Orientación en Quito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Día 10 – Llegar</a:t>
            </a:r>
          </a:p>
          <a:p>
            <a:r>
              <a:rPr lang="en-US"/>
              <a:t>Día 11 – Visita a la ciudad y charla de orientación</a:t>
            </a:r>
          </a:p>
          <a:p>
            <a:r>
              <a:rPr lang="en-US"/>
              <a:t>Día 12 – Museo Guayasamín. Mitad del Mundo. Mindo</a:t>
            </a:r>
          </a:p>
          <a:p>
            <a:r>
              <a:rPr lang="en-US"/>
              <a:t>Día 13 – Caminata y retorno a Quito</a:t>
            </a:r>
          </a:p>
          <a:p>
            <a:r>
              <a:rPr lang="en-US"/>
              <a:t>Día 14 – Viajar Quito – Cuenca.  Conocer a las familias anfitrionas</a:t>
            </a:r>
          </a:p>
          <a:p>
            <a:r>
              <a:rPr lang="en-US"/>
              <a:t>Día 15 – Examen de ubicación de lengua.  Tour por la ciudad</a:t>
            </a:r>
          </a:p>
        </p:txBody>
      </p:sp>
    </p:spTree>
    <p:extLst>
      <p:ext uri="{BB962C8B-B14F-4D97-AF65-F5344CB8AC3E}">
        <p14:creationId xmlns:p14="http://schemas.microsoft.com/office/powerpoint/2010/main" val="1086262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/>
              <a:t>¡CUENCA!</a:t>
            </a:r>
          </a:p>
        </p:txBody>
      </p:sp>
      <p:pic>
        <p:nvPicPr>
          <p:cNvPr id="4" name="Content Placeholder 3" descr="cuenc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1" b="13431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3658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/>
              <a:t>Fundación Amauta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Classes</a:t>
            </a:r>
          </a:p>
          <a:p>
            <a:r>
              <a:rPr lang="en-US"/>
              <a:t>Computers</a:t>
            </a:r>
          </a:p>
          <a:p>
            <a:r>
              <a:rPr lang="en-US"/>
              <a:t>Meetings</a:t>
            </a:r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pic>
        <p:nvPicPr>
          <p:cNvPr id="11" name="Content Placeholder 10" descr="Building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2" r="31322"/>
          <a:stretch>
            <a:fillRect/>
          </a:stretch>
        </p:blipFill>
        <p:spPr>
          <a:xfrm rot="21064940">
            <a:off x="4098396" y="1858668"/>
            <a:ext cx="3657600" cy="414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5015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Horario de clases y actividades</a:t>
            </a:r>
            <a:br>
              <a:rPr lang="en-US"/>
            </a:br>
            <a:endParaRPr lang="en-US"/>
          </a:p>
        </p:txBody>
      </p:sp>
      <p:pic>
        <p:nvPicPr>
          <p:cNvPr id="4" name="Content Placeholder 3" descr="SalidaBolivar.jpg">
            <a:hlinkClick r:id="rId2" action="ppaction://hlinkfile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151" r="-41151"/>
          <a:stretch>
            <a:fillRect/>
          </a:stretch>
        </p:blipFill>
        <p:spPr>
          <a:xfrm>
            <a:off x="498474" y="1687405"/>
            <a:ext cx="8203846" cy="4500163"/>
          </a:xfrm>
        </p:spPr>
      </p:pic>
    </p:spTree>
    <p:extLst>
      <p:ext uri="{BB962C8B-B14F-4D97-AF65-F5344CB8AC3E}">
        <p14:creationId xmlns:p14="http://schemas.microsoft.com/office/powerpoint/2010/main" val="3307698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/>
              <a:t>Amauta:  staff</a:t>
            </a:r>
          </a:p>
        </p:txBody>
      </p:sp>
      <p:pic>
        <p:nvPicPr>
          <p:cNvPr id="8" name="Content Placeholder 7" descr="StaffAmaut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1" b="13431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4966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dvantage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320</TotalTime>
  <Words>125</Words>
  <Application>Microsoft Macintosh PowerPoint</Application>
  <PresentationFormat>On-screen Show (4:3)</PresentationFormat>
  <Paragraphs>30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Advantage</vt:lpstr>
      <vt:lpstr>Wendy Woodrich Previous overseas programs </vt:lpstr>
      <vt:lpstr>ECUADOR!</vt:lpstr>
      <vt:lpstr>Ecuador</vt:lpstr>
      <vt:lpstr>Orientation in Quito</vt:lpstr>
      <vt:lpstr>Orientación en Quito</vt:lpstr>
      <vt:lpstr>¡CUENCA!</vt:lpstr>
      <vt:lpstr>Fundación Amauta</vt:lpstr>
      <vt:lpstr>Horario de clases y actividades </vt:lpstr>
      <vt:lpstr>Amauta:  staff</vt:lpstr>
      <vt:lpstr>Mayra Cardosa y Narcisa Ullauri</vt:lpstr>
      <vt:lpstr>Homestay family: housing questionaire</vt:lpstr>
      <vt:lpstr>Content classes</vt:lpstr>
      <vt:lpstr>Content classes</vt:lpstr>
      <vt:lpstr>Language classes</vt:lpstr>
      <vt:lpstr>Field trips</vt:lpstr>
      <vt:lpstr>El voluntariado</vt:lpstr>
      <vt:lpstr>¡y mucho más!</vt:lpstr>
    </vt:vector>
  </TitlesOfParts>
  <Company>Lewis &amp; Clark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Wendy Woodrich</dc:title>
  <dc:creator>Authorized User</dc:creator>
  <cp:lastModifiedBy>Authorized User</cp:lastModifiedBy>
  <cp:revision>26</cp:revision>
  <dcterms:created xsi:type="dcterms:W3CDTF">2015-04-14T20:09:45Z</dcterms:created>
  <dcterms:modified xsi:type="dcterms:W3CDTF">2015-09-23T00:01:24Z</dcterms:modified>
</cp:coreProperties>
</file>